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178A6B1-9684-4AC3-AE59-75F2AE3415F6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8D2747-977E-4C20-ADD7-DE72C960907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D2747-977E-4C20-ADD7-DE72C9609079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79E0-5F14-4790-8EDD-F31AE467BBE4}" type="datetimeFigureOut">
              <a:rPr lang="ar-IQ" smtClean="0"/>
              <a:pPr/>
              <a:t>30/01/1440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4A5A-21EA-4BCB-B5BB-6B439281BDE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6"/>
          <p:cNvSpPr>
            <a:spLocks noChangeArrowheads="1"/>
          </p:cNvSpPr>
          <p:nvPr/>
        </p:nvSpPr>
        <p:spPr bwMode="auto">
          <a:xfrm>
            <a:off x="285736" y="1691475"/>
            <a:ext cx="84248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l" rtl="0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</a:rPr>
              <a:t> Naming </a:t>
            </a:r>
            <a:r>
              <a:rPr lang="en-US" sz="1600" b="1" dirty="0" err="1">
                <a:solidFill>
                  <a:srgbClr val="C00000"/>
                </a:solidFill>
                <a:latin typeface="Arial" pitchFamily="34" charset="0"/>
              </a:rPr>
              <a:t>monoheterocyclic</a:t>
            </a:r>
            <a:r>
              <a:rPr lang="en-US" sz="1600" b="1" dirty="0">
                <a:solidFill>
                  <a:srgbClr val="C00000"/>
                </a:solidFill>
                <a:latin typeface="Arial" pitchFamily="34" charset="0"/>
              </a:rPr>
              <a:t> compounds 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</a:rPr>
              <a:t>with</a:t>
            </a:r>
            <a:r>
              <a:rPr lang="en-US" sz="1600" b="1" dirty="0" smtClean="0">
                <a:latin typeface="Arial" pitchFamily="34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</a:rPr>
              <a:t>more than one </a:t>
            </a:r>
            <a:r>
              <a:rPr lang="en-US" sz="1600" b="1" dirty="0" err="1">
                <a:solidFill>
                  <a:srgbClr val="C00000"/>
                </a:solidFill>
                <a:latin typeface="Arial" pitchFamily="34" charset="0"/>
              </a:rPr>
              <a:t>heteroatoms</a:t>
            </a:r>
            <a:endParaRPr lang="en-US" sz="1600" b="1" dirty="0">
              <a:solidFill>
                <a:srgbClr val="C00000"/>
              </a:solidFill>
              <a:latin typeface="Arial" pitchFamily="34" charset="0"/>
            </a:endParaRPr>
          </a:p>
          <a:p>
            <a:pPr algn="l" rtl="0"/>
            <a:endParaRPr lang="en-US" sz="1600" dirty="0">
              <a:solidFill>
                <a:srgbClr val="C00000"/>
              </a:solidFill>
              <a:latin typeface="Arial" pitchFamily="34" charset="0"/>
            </a:endParaRPr>
          </a:p>
          <a:p>
            <a:pPr algn="l" rtl="0"/>
            <a:endParaRPr lang="en-US" sz="16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5" name="مربع نص 7"/>
          <p:cNvSpPr txBox="1">
            <a:spLocks noChangeArrowheads="1"/>
          </p:cNvSpPr>
          <p:nvPr/>
        </p:nvSpPr>
        <p:spPr bwMode="auto">
          <a:xfrm>
            <a:off x="1709752" y="2353480"/>
            <a:ext cx="3471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l" rtl="0"/>
            <a:r>
              <a:rPr lang="en-US">
                <a:solidFill>
                  <a:srgbClr val="C00000"/>
                </a:solidFill>
              </a:rPr>
              <a:t>Prefix</a:t>
            </a:r>
            <a:r>
              <a:rPr lang="en-US"/>
              <a:t>- </a:t>
            </a:r>
            <a:r>
              <a:rPr lang="en-US">
                <a:solidFill>
                  <a:srgbClr val="7030A0"/>
                </a:solidFill>
              </a:rPr>
              <a:t>Suffix – </a:t>
            </a:r>
            <a:r>
              <a:rPr lang="en-US">
                <a:solidFill>
                  <a:srgbClr val="0070C0"/>
                </a:solidFill>
              </a:rPr>
              <a:t>ring size </a:t>
            </a:r>
            <a:r>
              <a:rPr lang="en-US">
                <a:solidFill>
                  <a:srgbClr val="7030A0"/>
                </a:solidFill>
              </a:rPr>
              <a:t>- </a:t>
            </a:r>
            <a:r>
              <a:rPr lang="en-US">
                <a:solidFill>
                  <a:srgbClr val="00B050"/>
                </a:solidFill>
              </a:rPr>
              <a:t>saturation</a:t>
            </a:r>
            <a:endParaRPr lang="ar-SA">
              <a:solidFill>
                <a:srgbClr val="00B050"/>
              </a:solidFill>
            </a:endParaRPr>
          </a:p>
        </p:txBody>
      </p:sp>
      <p:sp>
        <p:nvSpPr>
          <p:cNvPr id="6" name="مربع نص 8"/>
          <p:cNvSpPr txBox="1">
            <a:spLocks noChangeArrowheads="1"/>
          </p:cNvSpPr>
          <p:nvPr/>
        </p:nvSpPr>
        <p:spPr bwMode="auto">
          <a:xfrm>
            <a:off x="933464" y="2339192"/>
            <a:ext cx="835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b="1"/>
              <a:t>Name:</a:t>
            </a:r>
            <a:endParaRPr lang="ar-SA" b="1"/>
          </a:p>
        </p:txBody>
      </p: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2214562" y="500042"/>
            <a:ext cx="53578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ctr" rtl="0"/>
            <a:r>
              <a:rPr lang="en-US" sz="3200" b="1" dirty="0">
                <a:solidFill>
                  <a:srgbClr val="FF0000"/>
                </a:solidFill>
              </a:rPr>
              <a:t>Nomenclature of Heterocyclic Compounds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8" name="رابط كسهم مستقيم 14"/>
          <p:cNvCxnSpPr/>
          <p:nvPr/>
        </p:nvCxnSpPr>
        <p:spPr>
          <a:xfrm flipH="1">
            <a:off x="1566877" y="2794805"/>
            <a:ext cx="342900" cy="7699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22"/>
          <p:cNvCxnSpPr/>
          <p:nvPr/>
        </p:nvCxnSpPr>
        <p:spPr>
          <a:xfrm>
            <a:off x="2828939" y="2709080"/>
            <a:ext cx="161925" cy="78263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28"/>
          <p:cNvSpPr txBox="1">
            <a:spLocks noChangeArrowheads="1"/>
          </p:cNvSpPr>
          <p:nvPr/>
        </p:nvSpPr>
        <p:spPr bwMode="auto">
          <a:xfrm>
            <a:off x="3710200" y="3688319"/>
            <a:ext cx="5148064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lvl="0" algn="l"/>
            <a:r>
              <a:rPr lang="en-US" sz="1200" b="1" dirty="0" smtClean="0"/>
              <a:t>R</a:t>
            </a:r>
            <a:r>
              <a:rPr lang="en-US" sz="1200" b="1" dirty="0" smtClean="0">
                <a:latin typeface="+mj-lt"/>
              </a:rPr>
              <a:t>ing </a:t>
            </a:r>
            <a:r>
              <a:rPr lang="en-US" sz="1200" b="1" dirty="0">
                <a:latin typeface="+mj-lt"/>
              </a:rPr>
              <a:t>Size            </a:t>
            </a:r>
            <a:r>
              <a:rPr lang="en-US" sz="1200" b="1" dirty="0" smtClean="0">
                <a:latin typeface="+mj-lt"/>
              </a:rPr>
              <a:t>unsaturated             saturated           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saturated ring with nitrogen </a:t>
            </a:r>
          </a:p>
          <a:p>
            <a:pPr lvl="0" algn="l"/>
            <a:endParaRPr lang="en-US" sz="1400" dirty="0" smtClean="0">
              <a:solidFill>
                <a:prstClr val="black"/>
              </a:solidFill>
              <a:latin typeface="TimesNewRomanPSMT"/>
            </a:endParaRPr>
          </a:p>
          <a:p>
            <a:pPr algn="l"/>
            <a:r>
              <a:rPr lang="en-US" sz="1400" dirty="0" smtClean="0">
                <a:solidFill>
                  <a:prstClr val="black"/>
                </a:solidFill>
                <a:latin typeface="TimesNewRomanPSMT"/>
              </a:rPr>
              <a:t>   </a:t>
            </a:r>
            <a:r>
              <a:rPr lang="en-US" sz="1400" dirty="0" smtClean="0"/>
              <a:t>5                           ole                   </a:t>
            </a:r>
            <a:r>
              <a:rPr lang="en-US" sz="1400" dirty="0" err="1" smtClean="0">
                <a:latin typeface="TimesNewRomanPSMT"/>
              </a:rPr>
              <a:t>olane</a:t>
            </a:r>
            <a:r>
              <a:rPr lang="en-US" sz="1400" dirty="0" smtClean="0">
                <a:latin typeface="TimesNewRomanPSMT"/>
              </a:rPr>
              <a:t>                        -</a:t>
            </a:r>
            <a:r>
              <a:rPr lang="en-US" sz="1400" dirty="0" err="1" smtClean="0">
                <a:latin typeface="TimesNewRomanPSMT"/>
              </a:rPr>
              <a:t>olidine</a:t>
            </a:r>
            <a:endParaRPr lang="en-US" sz="1400" dirty="0" smtClean="0">
              <a:latin typeface="TimesNewRomanPSMT"/>
            </a:endParaRPr>
          </a:p>
          <a:p>
            <a:pPr lvl="0" algn="l"/>
            <a:r>
              <a:rPr lang="en-US" sz="1400" dirty="0" smtClean="0"/>
              <a:t> </a:t>
            </a:r>
          </a:p>
          <a:p>
            <a:pPr lvl="0" algn="l"/>
            <a:r>
              <a:rPr lang="en-US" sz="1400" dirty="0" smtClean="0"/>
              <a:t>           </a:t>
            </a:r>
          </a:p>
          <a:p>
            <a:pPr lvl="0" algn="l" rtl="0"/>
            <a:r>
              <a:rPr lang="en-US" sz="1400" dirty="0" smtClean="0"/>
              <a:t>    6                            </a:t>
            </a:r>
            <a:r>
              <a:rPr lang="en-US" sz="1400" dirty="0" err="1" smtClean="0">
                <a:latin typeface="TimesNewRomanPSMT"/>
              </a:rPr>
              <a:t>ine</a:t>
            </a:r>
            <a:r>
              <a:rPr lang="en-US" sz="1400" dirty="0" smtClean="0">
                <a:latin typeface="TimesNewRomanPSMT"/>
              </a:rPr>
              <a:t>             inane (-</a:t>
            </a:r>
            <a:r>
              <a:rPr lang="en-US" sz="1400" dirty="0" err="1" smtClean="0">
                <a:latin typeface="TimesNewRomanPSMT"/>
              </a:rPr>
              <a:t>ane</a:t>
            </a:r>
            <a:r>
              <a:rPr lang="en-US" sz="1400" dirty="0" smtClean="0">
                <a:latin typeface="TimesNewRomanPSMT"/>
              </a:rPr>
              <a:t>)</a:t>
            </a:r>
            <a:r>
              <a:rPr lang="en-US" sz="1400" dirty="0" smtClean="0"/>
              <a:t> </a:t>
            </a:r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r>
              <a:rPr lang="en-US" sz="1400" dirty="0"/>
              <a:t> 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1" name="مستطيل 37"/>
          <p:cNvSpPr/>
          <p:nvPr/>
        </p:nvSpPr>
        <p:spPr>
          <a:xfrm>
            <a:off x="3782208" y="3642529"/>
            <a:ext cx="5076056" cy="21340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مربع نص 38"/>
          <p:cNvSpPr txBox="1">
            <a:spLocks noChangeArrowheads="1"/>
          </p:cNvSpPr>
          <p:nvPr/>
        </p:nvSpPr>
        <p:spPr bwMode="auto">
          <a:xfrm>
            <a:off x="1170002" y="3833030"/>
            <a:ext cx="11874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l" rtl="0"/>
            <a:r>
              <a:rPr lang="en-US" sz="1400"/>
              <a:t>O      Oxa</a:t>
            </a:r>
          </a:p>
          <a:p>
            <a:pPr algn="l" rtl="0"/>
            <a:endParaRPr lang="en-US" sz="1400"/>
          </a:p>
          <a:p>
            <a:pPr algn="l" rtl="0"/>
            <a:r>
              <a:rPr lang="en-US" sz="1400"/>
              <a:t>S       Thia</a:t>
            </a:r>
          </a:p>
          <a:p>
            <a:pPr algn="l" rtl="0"/>
            <a:endParaRPr lang="en-US" sz="1400"/>
          </a:p>
          <a:p>
            <a:pPr algn="l" rtl="0"/>
            <a:r>
              <a:rPr lang="en-US" sz="1400"/>
              <a:t>N       Aza</a:t>
            </a:r>
            <a:endParaRPr lang="ar-SA" sz="1400"/>
          </a:p>
        </p:txBody>
      </p:sp>
      <p:sp>
        <p:nvSpPr>
          <p:cNvPr id="13" name="مربع نص 39"/>
          <p:cNvSpPr txBox="1">
            <a:spLocks noChangeArrowheads="1"/>
          </p:cNvSpPr>
          <p:nvPr/>
        </p:nvSpPr>
        <p:spPr bwMode="auto">
          <a:xfrm rot="-5400000">
            <a:off x="254808" y="4360873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400"/>
              <a:t>Priority </a:t>
            </a:r>
            <a:endParaRPr lang="ar-SA" sz="1400"/>
          </a:p>
        </p:txBody>
      </p:sp>
      <p:cxnSp>
        <p:nvCxnSpPr>
          <p:cNvPr id="14" name="رابط كسهم مستقيم 41"/>
          <p:cNvCxnSpPr/>
          <p:nvPr/>
        </p:nvCxnSpPr>
        <p:spPr>
          <a:xfrm>
            <a:off x="901714" y="3833030"/>
            <a:ext cx="0" cy="15827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ستطيل 43"/>
          <p:cNvSpPr/>
          <p:nvPr/>
        </p:nvSpPr>
        <p:spPr>
          <a:xfrm>
            <a:off x="398477" y="3704442"/>
            <a:ext cx="1958975" cy="21050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1400"/>
          </a:p>
        </p:txBody>
      </p:sp>
      <p:sp>
        <p:nvSpPr>
          <p:cNvPr id="16" name="مربع نص 44"/>
          <p:cNvSpPr txBox="1">
            <a:spLocks noChangeArrowheads="1"/>
          </p:cNvSpPr>
          <p:nvPr/>
        </p:nvSpPr>
        <p:spPr bwMode="auto">
          <a:xfrm>
            <a:off x="2701939" y="3642530"/>
            <a:ext cx="11874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l" rtl="0"/>
            <a:endParaRPr lang="en-US"/>
          </a:p>
          <a:p>
            <a:pPr algn="l" rtl="0"/>
            <a:r>
              <a:rPr lang="en-US" sz="1400"/>
              <a:t>O      ox</a:t>
            </a:r>
          </a:p>
          <a:p>
            <a:pPr algn="l" rtl="0"/>
            <a:endParaRPr lang="en-US" sz="1400"/>
          </a:p>
          <a:p>
            <a:pPr algn="l" rtl="0"/>
            <a:r>
              <a:rPr lang="en-US" sz="1400"/>
              <a:t>S       thi</a:t>
            </a:r>
          </a:p>
          <a:p>
            <a:pPr algn="l" rtl="0"/>
            <a:endParaRPr lang="en-US" sz="1400"/>
          </a:p>
          <a:p>
            <a:pPr algn="l" rtl="0"/>
            <a:r>
              <a:rPr lang="en-US" sz="1400"/>
              <a:t>N       az</a:t>
            </a:r>
            <a:endParaRPr lang="ar-SA" sz="1400"/>
          </a:p>
          <a:p>
            <a:pPr algn="l" rtl="0"/>
            <a:endParaRPr lang="en-US" sz="1400"/>
          </a:p>
          <a:p>
            <a:pPr algn="l" rtl="0"/>
            <a:endParaRPr lang="en-US"/>
          </a:p>
        </p:txBody>
      </p:sp>
      <p:sp>
        <p:nvSpPr>
          <p:cNvPr id="17" name="مستطيل 47"/>
          <p:cNvSpPr/>
          <p:nvPr/>
        </p:nvSpPr>
        <p:spPr>
          <a:xfrm>
            <a:off x="2701939" y="3677455"/>
            <a:ext cx="979488" cy="210343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8" name="قوس كبير أيمن 49"/>
          <p:cNvSpPr/>
          <p:nvPr/>
        </p:nvSpPr>
        <p:spPr>
          <a:xfrm rot="5400000">
            <a:off x="3806046" y="1908186"/>
            <a:ext cx="769937" cy="2333625"/>
          </a:xfrm>
          <a:prstGeom prst="rightBrace">
            <a:avLst>
              <a:gd name="adj1" fmla="val 8333"/>
              <a:gd name="adj2" fmla="val 182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19" name="مربع نص 50"/>
          <p:cNvSpPr txBox="1">
            <a:spLocks noChangeArrowheads="1"/>
          </p:cNvSpPr>
          <p:nvPr/>
        </p:nvSpPr>
        <p:spPr bwMode="auto">
          <a:xfrm>
            <a:off x="473089" y="2324905"/>
            <a:ext cx="984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algn="l" rtl="0"/>
            <a:r>
              <a:rPr lang="en-US"/>
              <a:t>1.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17587" cy="360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0"/>
            <a:ext cx="4857784" cy="314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00166" y="3357562"/>
          <a:ext cx="6248400" cy="3305175"/>
        </p:xfrm>
        <a:graphic>
          <a:graphicData uri="http://schemas.openxmlformats.org/presentationml/2006/ole">
            <p:oleObj spid="_x0000_s2052" name="CS ChemDraw Drawing" r:id="rId4" imgW="3627720" imgH="1928520" progId="ChemDraw.Document.6.0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00034" y="3143248"/>
            <a:ext cx="80724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42976" y="357166"/>
          <a:ext cx="6572296" cy="2857520"/>
        </p:xfrm>
        <a:graphic>
          <a:graphicData uri="http://schemas.openxmlformats.org/presentationml/2006/ole">
            <p:oleObj spid="_x0000_s3075" name="CS ChemDraw Drawing" r:id="rId3" imgW="3236040" imgH="1694160" progId="ChemDraw.Document.6.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14414" y="3571876"/>
          <a:ext cx="6448444" cy="2673356"/>
        </p:xfrm>
        <a:graphic>
          <a:graphicData uri="http://schemas.openxmlformats.org/presentationml/2006/ole">
            <p:oleObj spid="_x0000_s3076" name="CS ChemDraw Drawing" r:id="rId4" imgW="3400560" imgH="190548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85852" y="214290"/>
          <a:ext cx="5357850" cy="2657638"/>
        </p:xfrm>
        <a:graphic>
          <a:graphicData uri="http://schemas.openxmlformats.org/presentationml/2006/ole">
            <p:oleObj spid="_x0000_s4098" name="CS ChemDraw Drawing" r:id="rId3" imgW="3068280" imgH="1739160" progId="ChemDraw.Document.6.0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85852" y="3071810"/>
          <a:ext cx="5291150" cy="2914655"/>
        </p:xfrm>
        <a:graphic>
          <a:graphicData uri="http://schemas.openxmlformats.org/presentationml/2006/ole">
            <p:oleObj spid="_x0000_s4099" name="CS ChemDraw Drawing" r:id="rId4" imgW="2655720" imgH="1886040" progId="ChemDraw.Document.6.0">
              <p:embed/>
            </p:oleObj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429132"/>
            <a:ext cx="1390652" cy="145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214290"/>
            <a:ext cx="1538289" cy="140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2357430"/>
            <a:ext cx="1223965" cy="124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5981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60102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357430"/>
            <a:ext cx="5857916" cy="107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 b="20476"/>
          <a:stretch>
            <a:fillRect/>
          </a:stretch>
        </p:blipFill>
        <p:spPr bwMode="auto">
          <a:xfrm>
            <a:off x="857224" y="3786190"/>
            <a:ext cx="200026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3929066"/>
            <a:ext cx="5072098" cy="255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1472" y="3714752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>
                <a:solidFill>
                  <a:sysClr val="windowText" lastClr="000000"/>
                </a:solidFill>
              </a:rPr>
              <a:t>Structure of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Diazin</a:t>
            </a:r>
            <a:endParaRPr lang="ar-IQ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04"/>
            <a:ext cx="467094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7581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428868"/>
            <a:ext cx="5686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786190"/>
            <a:ext cx="67341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4674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857232"/>
            <a:ext cx="81438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071678"/>
            <a:ext cx="515509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500570"/>
            <a:ext cx="76771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6429420" cy="269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8529663" cy="111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186" y="4429132"/>
            <a:ext cx="8586814" cy="195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65</Words>
  <Application>Microsoft Office PowerPoint</Application>
  <PresentationFormat>On-screen Show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</cp:revision>
  <dcterms:created xsi:type="dcterms:W3CDTF">2018-09-30T19:06:03Z</dcterms:created>
  <dcterms:modified xsi:type="dcterms:W3CDTF">2018-10-09T21:16:33Z</dcterms:modified>
</cp:coreProperties>
</file>